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Framework: A Comprehensive Overview</a:t>
            </a:r>
            <a:endParaRPr b="0" i="0" sz="44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is an Agile framework designed to help teams collaborate effectively on complex projects more so in Software Development.</a:t>
            </a:r>
            <a:endParaRPr b="0" i="0" sz="17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756440" y="5285661"/>
            <a:ext cx="2248614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6280190" y="85165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Scrum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6280190" y="215574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6457355" y="2240756"/>
            <a:ext cx="15585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7017306" y="21557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Adaptability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7017306" y="264616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 to respond quickly to changing requirements.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6432352" y="3576042"/>
            <a:ext cx="20585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Transparency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7017306" y="398145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meetings and updates enhance visibility.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6439019" y="4911328"/>
            <a:ext cx="19264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7017306" y="4826318"/>
            <a:ext cx="36835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Improvement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7017306" y="531673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 retrospectives promote ongoing enhancements.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6280190" y="616160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6422827" y="6246614"/>
            <a:ext cx="22490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7017306" y="6161603"/>
            <a:ext cx="31525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Satisfaction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7017306" y="6652022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delivery of valuable products increases stakeholder confidence.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606" y="7211291"/>
            <a:ext cx="3362794" cy="101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/>
          <p:nvPr/>
        </p:nvSpPr>
        <p:spPr>
          <a:xfrm>
            <a:off x="793790" y="1735098"/>
            <a:ext cx="975883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Applications of Scrum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793790" y="2897505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1028224" y="3131939"/>
            <a:ext cx="32305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1028224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Companies like Microsoft and Google use Scrum to manage product development.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428667" y="2897505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7663101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7663101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 apply Scrum to plan and execute marketing campaigns.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793790" y="4809411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028224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institutions use Scrum to develop curricula and manage projects.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7428667" y="4809411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Planning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7663101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Organizers implement Scrum to coordinate events and conferences.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7606" y="7315200"/>
            <a:ext cx="336279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hope this presentation provided a comprehensive overview of the Scrum framework and its benefits.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93790" y="2539960"/>
            <a:ext cx="635305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Scrum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 framework used for managing and completing complex projects.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294828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the 1980s by Hirotaka Takeuchi and Ikujiro Nonaka and formalized for software development by Ken Schwaber and Jeff Sutherland in the early 1990s.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Idea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progress, collaboration, accountability, and continuous improvement.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793790" y="176736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Values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93790" y="318492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970955" y="3269933"/>
            <a:ext cx="15585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1530906" y="31849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Commitment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530906" y="3675340"/>
            <a:ext cx="345924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are dedicated to achieving their goals.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216962" y="318492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369123" y="3269933"/>
            <a:ext cx="20585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954078" y="31849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Courage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954078" y="3675340"/>
            <a:ext cx="345924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 have the courage to tackle challenges and make tough decisions.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9640133" y="318492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9798963" y="3269933"/>
            <a:ext cx="19264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0377249" y="31849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0377249" y="3675340"/>
            <a:ext cx="345924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concentrates on the work of the Sprint and the goals of the team.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936427" y="5331023"/>
            <a:ext cx="22490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Openness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530906" y="5736431"/>
            <a:ext cx="56709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 and stakeholders are transparent about work and challenges.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579638" y="5331023"/>
            <a:ext cx="20824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Times New Roman"/>
              <a:buNone/>
            </a:pPr>
            <a:r>
              <a:rPr b="1" lang="en-US" sz="2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Respect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8165783" y="5736431"/>
            <a:ext cx="56709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 respect each other's skills, experiences, and contributions.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Roles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Defines and prioritizes the Product Backlog to maximize product value.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Master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Scrum processes, removes impediments, and ensures adherence to Scrum practices.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Team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cross-functional group responsible for delivering product increments.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4451390" y="204096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Times New Roman"/>
              <a:buNone/>
            </a:pPr>
            <a:r>
              <a:rPr b="1" lang="en-US" sz="4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Artifacts</a:t>
            </a:r>
            <a:endParaRPr sz="4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90" y="30899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4451390" y="38837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Backlog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451390" y="4374118"/>
            <a:ext cx="29015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ordered list of everything needed in the product, managed by the Product Owner.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3104" y="30899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7693104" y="38837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Backlog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7693104" y="4374118"/>
            <a:ext cx="290167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items selected from the Product Backlog for the current Sprint, plus a plan for delivering them.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4938" y="30899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10934938" y="38837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Increment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0934938" y="4374118"/>
            <a:ext cx="2901672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Times New Roman"/>
              <a:buNone/>
            </a:pPr>
            <a:r>
              <a:rPr lang="en-US" sz="17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sum of all completed Product Backlog items during a Sprint, representing a potentially shippable product.</a:t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130" name="Google Shape;13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746760" y="740569"/>
            <a:ext cx="7442597" cy="666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200"/>
              <a:buFont typeface="Times New Roman"/>
              <a:buNone/>
            </a:pPr>
            <a:r>
              <a:rPr b="1" lang="en-US" sz="42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Events (Ceremonies)</a:t>
            </a:r>
            <a:endParaRPr sz="4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7299960" y="1834158"/>
            <a:ext cx="30480" cy="5654754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358890" y="2298978"/>
            <a:ext cx="746760" cy="30480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075170" y="2074188"/>
            <a:ext cx="480060" cy="480060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7241857" y="2154198"/>
            <a:ext cx="146685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Times New Roman"/>
              <a:buNone/>
            </a:pPr>
            <a:r>
              <a:rPr b="1" lang="en-US" sz="25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3474244" y="2047518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Times New Roman"/>
              <a:buNone/>
            </a:pPr>
            <a:r>
              <a:rPr b="1" lang="en-US" sz="21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6760" y="2508885"/>
            <a:ext cx="5394841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Times New Roman"/>
              <a:buNone/>
            </a:pPr>
            <a:r>
              <a:rPr lang="en-US" sz="1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time-boxed period (usually 2–4 weeks) where a set of work is completed.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7524750" y="3365897"/>
            <a:ext cx="746760" cy="30480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075170" y="3141107"/>
            <a:ext cx="480060" cy="480060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218283" y="3221117"/>
            <a:ext cx="193715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Times New Roman"/>
              <a:buNone/>
            </a:pPr>
            <a:r>
              <a:rPr b="1" lang="en-US" sz="25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8488799" y="3114437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Times New Roman"/>
              <a:buNone/>
            </a:pPr>
            <a:r>
              <a:rPr b="1" lang="en-US" sz="21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Planning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8488799" y="3575804"/>
            <a:ext cx="5394841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Times New Roman"/>
              <a:buNone/>
            </a:pPr>
            <a:r>
              <a:rPr lang="en-US" sz="1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meeting to outline what will be done during the Sprint and how it will be achieved.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358890" y="4326136"/>
            <a:ext cx="746760" cy="30480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7075170" y="4101346"/>
            <a:ext cx="480060" cy="480060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7224593" y="4181356"/>
            <a:ext cx="181213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Times New Roman"/>
              <a:buNone/>
            </a:pPr>
            <a:r>
              <a:rPr b="1" lang="en-US" sz="25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2947273" y="4074676"/>
            <a:ext cx="3194328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Times New Roman"/>
              <a:buNone/>
            </a:pPr>
            <a:r>
              <a:rPr b="1" lang="en-US" sz="21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Scrum (Stand-up)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746760" y="4536043"/>
            <a:ext cx="5394841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Times New Roman"/>
              <a:buNone/>
            </a:pPr>
            <a:r>
              <a:rPr lang="en-US" sz="1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15-minute daily meeting for the team to synchronize activities and plan for the next 24 hours.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7524750" y="5286375"/>
            <a:ext cx="746760" cy="30480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7075170" y="5061585"/>
            <a:ext cx="480060" cy="480060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209353" y="5141595"/>
            <a:ext cx="211574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Times New Roman"/>
              <a:buNone/>
            </a:pPr>
            <a:r>
              <a:rPr b="1" lang="en-US" sz="25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488799" y="5034915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Times New Roman"/>
              <a:buNone/>
            </a:pPr>
            <a:r>
              <a:rPr b="1" lang="en-US" sz="21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Review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488799" y="5496282"/>
            <a:ext cx="5394841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Times New Roman"/>
              <a:buNone/>
            </a:pPr>
            <a:r>
              <a:rPr lang="en-US" sz="1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Held at the end of the Sprint to inspect the Increment and adapt the Product Backlog if needed.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6358890" y="6246614"/>
            <a:ext cx="746760" cy="30480"/>
          </a:xfrm>
          <a:prstGeom prst="roundRect">
            <a:avLst>
              <a:gd fmla="val 294044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7075170" y="6021824"/>
            <a:ext cx="480060" cy="480060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7217212" y="6101834"/>
            <a:ext cx="195977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Times New Roman"/>
              <a:buNone/>
            </a:pPr>
            <a:r>
              <a:rPr b="1" lang="en-US" sz="25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3405187" y="5995154"/>
            <a:ext cx="273641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00"/>
              <a:buFont typeface="Times New Roman"/>
              <a:buNone/>
            </a:pPr>
            <a:r>
              <a:rPr b="1" lang="en-US" sz="21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Retrospective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746760" y="6456521"/>
            <a:ext cx="5394841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Times New Roman"/>
              <a:buNone/>
            </a:pPr>
            <a:r>
              <a:rPr lang="en-US" sz="16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meeting for the team to reflect on the Sprint and identify areas for improvement.</a:t>
            </a: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708779" y="558284"/>
            <a:ext cx="5071705" cy="632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50"/>
              <a:buFont typeface="Times New Roman"/>
              <a:buNone/>
            </a:pPr>
            <a:r>
              <a:rPr b="1" lang="en-US" sz="3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Process Flow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79" y="1596033"/>
            <a:ext cx="1012508" cy="12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2025015" y="1798439"/>
            <a:ext cx="253138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Initiation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2025015" y="2236232"/>
            <a:ext cx="1189660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Times New Roman"/>
              <a:buNone/>
            </a:pPr>
            <a:r>
              <a:rPr lang="en-US" sz="1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 Owner creates and prioritizes the Product Backlog.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73" name="Google Shape;1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779" y="2811066"/>
            <a:ext cx="1012508" cy="12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2025015" y="3013472"/>
            <a:ext cx="253138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2025015" y="3451265"/>
            <a:ext cx="1189660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Times New Roman"/>
              <a:buNone/>
            </a:pPr>
            <a:r>
              <a:rPr lang="en-US" sz="1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Sprint Planning, the team selects items from the Product Backlog to work on.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76" name="Google Shape;1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779" y="4026098"/>
            <a:ext cx="1012508" cy="12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2025015" y="4228505"/>
            <a:ext cx="253138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2025015" y="4666297"/>
            <a:ext cx="1189660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Times New Roman"/>
              <a:buNone/>
            </a:pPr>
            <a:r>
              <a:rPr lang="en-US" sz="1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Development Team works on the selected items during the Sprint, holding Daily Scrums to coordinate efforts.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79" name="Google Shape;17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779" y="5241131"/>
            <a:ext cx="1012508" cy="12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2025015" y="5443537"/>
            <a:ext cx="253138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2025015" y="5881330"/>
            <a:ext cx="1189660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Times New Roman"/>
              <a:buNone/>
            </a:pPr>
            <a:r>
              <a:rPr lang="en-US" sz="1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end of the Sprint, the team presents the Increment during the Sprint Review.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82" name="Google Shape;18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779" y="6456164"/>
            <a:ext cx="1012508" cy="12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2025015" y="6658570"/>
            <a:ext cx="2531388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Times New Roman"/>
              <a:buNone/>
            </a:pPr>
            <a:r>
              <a:rPr b="1" lang="en-US" sz="19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025015" y="7096363"/>
            <a:ext cx="11896606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Times New Roman"/>
              <a:buNone/>
            </a:pPr>
            <a:r>
              <a:rPr lang="en-US" sz="1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 reflects on the Sprint to identify improvements for future Sprints.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185" name="Google Shape;18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67606" y="7304809"/>
            <a:ext cx="3362794" cy="92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659487" y="518160"/>
            <a:ext cx="5261729" cy="58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700"/>
              <a:buFont typeface="Times New Roman"/>
              <a:buNone/>
            </a:pPr>
            <a:r>
              <a:rPr b="1" lang="en-US" sz="37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Scrum Tools</a:t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87" y="1483876"/>
            <a:ext cx="2588419" cy="15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659487" y="3319105"/>
            <a:ext cx="23554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50"/>
              <a:buFont typeface="Times New Roman"/>
              <a:buNone/>
            </a:pPr>
            <a:r>
              <a:rPr b="1" lang="en-US" sz="18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Jira</a:t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9487" y="3726418"/>
            <a:ext cx="3115866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tool for tracking and managing Agile projects.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8007" y="1483876"/>
            <a:ext cx="2588419" cy="15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4058007" y="3319105"/>
            <a:ext cx="23554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50"/>
              <a:buFont typeface="Times New Roman"/>
              <a:buNone/>
            </a:pPr>
            <a:r>
              <a:rPr b="1" lang="en-US" sz="18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Trello</a:t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058007" y="3726418"/>
            <a:ext cx="3115866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visual project management tool using boards and cards.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527" y="1483876"/>
            <a:ext cx="2588419" cy="15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7456527" y="3319105"/>
            <a:ext cx="23554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50"/>
              <a:buFont typeface="Times New Roman"/>
              <a:buNone/>
            </a:pPr>
            <a:r>
              <a:rPr b="1" lang="en-US" sz="18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DevOps</a:t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456527" y="3726418"/>
            <a:ext cx="3115866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development tools for planning and collaboration.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201" name="Google Shape;20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55047" y="1483876"/>
            <a:ext cx="2588419" cy="15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10855047" y="3319105"/>
            <a:ext cx="23554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50"/>
              <a:buFont typeface="Times New Roman"/>
              <a:buNone/>
            </a:pPr>
            <a:r>
              <a:rPr b="1" lang="en-US" sz="18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Asana</a:t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0855047" y="3726418"/>
            <a:ext cx="3115866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task management tool to help teams organize work.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204" name="Google Shape;2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487" y="4894659"/>
            <a:ext cx="2588419" cy="15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659487" y="6729889"/>
            <a:ext cx="2355413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50"/>
              <a:buFont typeface="Times New Roman"/>
              <a:buNone/>
            </a:pPr>
            <a:r>
              <a:rPr b="1" lang="en-US" sz="18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Monday.com</a:t>
            </a: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59487" y="7137202"/>
            <a:ext cx="3115866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Times New Roman"/>
              <a:buNone/>
            </a:pPr>
            <a:r>
              <a:rPr lang="en-US" sz="14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work operating system for managing workflows.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207" name="Google Shape;20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67606" y="6686335"/>
            <a:ext cx="3362794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6255306" y="604123"/>
            <a:ext cx="5625941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300"/>
              <a:buFont typeface="Times New Roman"/>
              <a:buNone/>
            </a:pPr>
            <a:r>
              <a:rPr b="1" lang="en-US" sz="43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in Scrum</a:t>
            </a:r>
            <a:endParaRPr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6255306" y="1867138"/>
            <a:ext cx="494228" cy="494228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6426875" y="1949410"/>
            <a:ext cx="150971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50"/>
              <a:buFont typeface="Times New Roman"/>
              <a:buNone/>
            </a:pPr>
            <a:r>
              <a:rPr b="1" lang="en-US" sz="2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6969204" y="1867138"/>
            <a:ext cx="274629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Times New Roman"/>
              <a:buNone/>
            </a:pPr>
            <a:r>
              <a:rPr b="1" lang="en-US" sz="21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Cultural Shift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6969204" y="2342198"/>
            <a:ext cx="6892290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Times New Roman"/>
              <a:buNone/>
            </a:pPr>
            <a:r>
              <a:rPr lang="en-US" sz="17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Transitioning to a Scrum framework requires a change in mindset and company culture.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6255306" y="3511868"/>
            <a:ext cx="494228" cy="494228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6402705" y="3594140"/>
            <a:ext cx="19943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50"/>
              <a:buFont typeface="Times New Roman"/>
              <a:buNone/>
            </a:pPr>
            <a:r>
              <a:rPr b="1" lang="en-US" sz="2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6969204" y="3511868"/>
            <a:ext cx="3233499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Times New Roman"/>
              <a:buNone/>
            </a:pPr>
            <a:r>
              <a:rPr b="1" lang="en-US" sz="21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 Misunderstanding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6969204" y="3986927"/>
            <a:ext cx="6892290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Times New Roman"/>
              <a:buNone/>
            </a:pPr>
            <a:r>
              <a:rPr lang="en-US" sz="17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all team members understand their responsibilities is crucial.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255306" y="5156597"/>
            <a:ext cx="494228" cy="494228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6409134" y="5238869"/>
            <a:ext cx="186571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50"/>
              <a:buFont typeface="Times New Roman"/>
              <a:buNone/>
            </a:pPr>
            <a:r>
              <a:rPr b="1" lang="en-US" sz="2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6969204" y="5156597"/>
            <a:ext cx="288345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Times New Roman"/>
              <a:buNone/>
            </a:pPr>
            <a:r>
              <a:rPr b="1" lang="en-US" sz="21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Incomplete Backlogs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6969204" y="5631656"/>
            <a:ext cx="6892290" cy="351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Times New Roman"/>
              <a:buNone/>
            </a:pPr>
            <a:r>
              <a:rPr lang="en-US" sz="17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well-defined Product Backlog is essential for effective Sprints.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6255306" y="6449854"/>
            <a:ext cx="494228" cy="494228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6393537" y="6532126"/>
            <a:ext cx="217765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50"/>
              <a:buFont typeface="Times New Roman"/>
              <a:buNone/>
            </a:pPr>
            <a:r>
              <a:rPr b="1" lang="en-US" sz="25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6969204" y="6449854"/>
            <a:ext cx="2920841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150"/>
              <a:buFont typeface="Times New Roman"/>
              <a:buNone/>
            </a:pPr>
            <a:r>
              <a:rPr b="1" lang="en-US" sz="215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 to Change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6969204" y="6924913"/>
            <a:ext cx="6892290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Times New Roman"/>
              <a:buNone/>
            </a:pPr>
            <a:r>
              <a:rPr lang="en-US" sz="1700">
                <a:solidFill>
                  <a:srgbClr val="403C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 may face challenges adapting to new processes and practices.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white background with black dots&#10;&#10;AI-generated content may be incorrect." id="231" name="Google Shape;2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606" y="7526655"/>
            <a:ext cx="3362794" cy="7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